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5" r:id="rId2"/>
    <p:sldId id="363" r:id="rId3"/>
    <p:sldId id="353" r:id="rId4"/>
    <p:sldId id="362" r:id="rId5"/>
    <p:sldId id="364" r:id="rId6"/>
    <p:sldId id="3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139"/>
    <a:srgbClr val="00A8D0"/>
    <a:srgbClr val="00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208C8-00E5-4779-8D5A-793A45E66AE2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E7A26-388C-473C-917E-3B628635E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5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404" indent="-28352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204" indent="-2274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086" indent="-2274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967" indent="-2274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5618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268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2918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1569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3CC4792-305A-4833-81E2-262FE35B8E8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57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46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68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874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55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63A9-432A-4624-9024-71384EDC613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2041-CEB7-4424-BF08-9C54AF761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63A9-432A-4624-9024-71384EDC613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2041-CEB7-4424-BF08-9C54AF761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63A9-432A-4624-9024-71384EDC613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2041-CEB7-4424-BF08-9C54AF761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9"/>
          <a:stretch/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-9525" y="6654963"/>
            <a:ext cx="9180000" cy="216000"/>
          </a:xfrm>
          <a:prstGeom prst="rect">
            <a:avLst/>
          </a:prstGeom>
          <a:solidFill>
            <a:srgbClr val="3D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8127402" y="0"/>
            <a:ext cx="706712" cy="879248"/>
          </a:xfrm>
          <a:custGeom>
            <a:avLst/>
            <a:gdLst>
              <a:gd name="T0" fmla="*/ 1346 w 2692"/>
              <a:gd name="T1" fmla="*/ 2444 h 3158"/>
              <a:gd name="T2" fmla="*/ 2150 w 2692"/>
              <a:gd name="T3" fmla="*/ 2870 h 3158"/>
              <a:gd name="T4" fmla="*/ 2692 w 2692"/>
              <a:gd name="T5" fmla="*/ 3158 h 3158"/>
              <a:gd name="T6" fmla="*/ 2692 w 2692"/>
              <a:gd name="T7" fmla="*/ 0 h 3158"/>
              <a:gd name="T8" fmla="*/ 0 w 2692"/>
              <a:gd name="T9" fmla="*/ 0 h 3158"/>
              <a:gd name="T10" fmla="*/ 0 w 2692"/>
              <a:gd name="T11" fmla="*/ 3158 h 3158"/>
              <a:gd name="T12" fmla="*/ 542 w 2692"/>
              <a:gd name="T13" fmla="*/ 2870 h 3158"/>
              <a:gd name="T14" fmla="*/ 1346 w 2692"/>
              <a:gd name="T15" fmla="*/ 2444 h 3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92" h="3158">
                <a:moveTo>
                  <a:pt x="1346" y="2444"/>
                </a:moveTo>
                <a:lnTo>
                  <a:pt x="2150" y="2870"/>
                </a:lnTo>
                <a:lnTo>
                  <a:pt x="2692" y="3158"/>
                </a:lnTo>
                <a:lnTo>
                  <a:pt x="2692" y="0"/>
                </a:lnTo>
                <a:lnTo>
                  <a:pt x="0" y="0"/>
                </a:lnTo>
                <a:lnTo>
                  <a:pt x="0" y="3158"/>
                </a:lnTo>
                <a:lnTo>
                  <a:pt x="542" y="2870"/>
                </a:lnTo>
                <a:lnTo>
                  <a:pt x="1346" y="2444"/>
                </a:lnTo>
                <a:close/>
              </a:path>
            </a:pathLst>
          </a:custGeom>
          <a:solidFill>
            <a:srgbClr val="00542C"/>
          </a:solidFill>
          <a:ln>
            <a:noFill/>
          </a:ln>
          <a:effectLst>
            <a:outerShdw blurRad="50800" dist="12700" dir="5400000" algn="t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135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4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63A9-432A-4624-9024-71384EDC613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2041-CEB7-4424-BF08-9C54AF761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63A9-432A-4624-9024-71384EDC613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2041-CEB7-4424-BF08-9C54AF761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63A9-432A-4624-9024-71384EDC613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2041-CEB7-4424-BF08-9C54AF761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63A9-432A-4624-9024-71384EDC613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2041-CEB7-4424-BF08-9C54AF761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63A9-432A-4624-9024-71384EDC613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2041-CEB7-4424-BF08-9C54AF761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63A9-432A-4624-9024-71384EDC613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2041-CEB7-4424-BF08-9C54AF761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63A9-432A-4624-9024-71384EDC613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2041-CEB7-4424-BF08-9C54AF761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63A9-432A-4624-9024-71384EDC613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2041-CEB7-4424-BF08-9C54AF7613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1363A9-432A-4624-9024-71384EDC613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032041-CEB7-4424-BF08-9C54AF761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leg.state.nj.us/2016/Bills/AL17/136_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nj.gov/dep/dshw/food-waste/" TargetMode="External"/><Relationship Id="rId5" Type="http://schemas.openxmlformats.org/officeDocument/2006/relationships/hyperlink" Target="https://www.njleg.state.nj.us/2020/Bills/A2500/2371_R2.PDF" TargetMode="External"/><Relationship Id="rId4" Type="http://schemas.openxmlformats.org/officeDocument/2006/relationships/hyperlink" Target="https://www.nj.gov/dep/dshw/food-waste/food_waste_plan_draft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.nj.us/dep/dshw/recycling/summary_of_approved_2019_awardee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C:\Documents and Settings\NMontecalvo\Local Settings\Temporary Internet Files\Content.IE5\LNTVQNDI\MCj0440104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82813"/>
            <a:ext cx="17526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5" descr="C:\Documents and Settings\NMontecalvo\Local Settings\Temporary Internet Files\Content.IE5\MB2OFMQ0\MCj0440109000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1295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304800" y="4191000"/>
            <a:ext cx="8534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Morris County Municipal Recycling Coordinators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Food Waste Disposal Ban Legislation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Bayshore Family of Companies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Gary Sondermeyer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22, 2020 </a:t>
            </a:r>
          </a:p>
        </p:txBody>
      </p:sp>
      <p:graphicFrame>
        <p:nvGraphicFramePr>
          <p:cNvPr id="51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147688"/>
              </p:ext>
            </p:extLst>
          </p:nvPr>
        </p:nvGraphicFramePr>
        <p:xfrm>
          <a:off x="1219200" y="455613"/>
          <a:ext cx="55626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Image" r:id="rId6" imgW="7034921" imgH="1498413" progId="Photoshop.Image.12">
                  <p:embed/>
                </p:oleObj>
              </mc:Choice>
              <mc:Fallback>
                <p:oleObj name="Image" r:id="rId6" imgW="7034921" imgH="1498413" progId="Photoshop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5613"/>
                        <a:ext cx="5562600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883" r="2797"/>
          <a:stretch>
            <a:fillRect/>
          </a:stretch>
        </p:blipFill>
        <p:spPr bwMode="auto">
          <a:xfrm>
            <a:off x="2690813" y="1878013"/>
            <a:ext cx="294798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723952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71866" y="894851"/>
            <a:ext cx="5780689" cy="144588"/>
            <a:chOff x="710557" y="3827907"/>
            <a:chExt cx="7707585" cy="192784"/>
          </a:xfrm>
        </p:grpSpPr>
        <p:sp>
          <p:nvSpPr>
            <p:cNvPr id="6" name="직사각형 5"/>
            <p:cNvSpPr/>
            <p:nvPr/>
          </p:nvSpPr>
          <p:spPr>
            <a:xfrm>
              <a:off x="2688402" y="3870299"/>
              <a:ext cx="1864791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550805" y="3870299"/>
              <a:ext cx="1864791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" name="타원 4"/>
            <p:cNvSpPr/>
            <p:nvPr/>
          </p:nvSpPr>
          <p:spPr>
            <a:xfrm>
              <a:off x="710557" y="3827907"/>
              <a:ext cx="1980233" cy="192784"/>
            </a:xfrm>
            <a:custGeom>
              <a:avLst/>
              <a:gdLst/>
              <a:ahLst/>
              <a:cxnLst/>
              <a:rect l="l" t="t" r="r" b="b"/>
              <a:pathLst>
                <a:path w="1980233" h="192784">
                  <a:moveTo>
                    <a:pt x="96392" y="0"/>
                  </a:moveTo>
                  <a:cubicBezTo>
                    <a:pt x="129178" y="0"/>
                    <a:pt x="158140" y="16368"/>
                    <a:pt x="174098" y="42392"/>
                  </a:cubicBezTo>
                  <a:lnTo>
                    <a:pt x="1980233" y="42392"/>
                  </a:lnTo>
                  <a:lnTo>
                    <a:pt x="1980233" y="150392"/>
                  </a:lnTo>
                  <a:lnTo>
                    <a:pt x="174098" y="150392"/>
                  </a:lnTo>
                  <a:cubicBezTo>
                    <a:pt x="158140" y="176416"/>
                    <a:pt x="129178" y="192784"/>
                    <a:pt x="96392" y="192784"/>
                  </a:cubicBezTo>
                  <a:cubicBezTo>
                    <a:pt x="43156" y="192784"/>
                    <a:pt x="0" y="149628"/>
                    <a:pt x="0" y="96392"/>
                  </a:cubicBezTo>
                  <a:cubicBezTo>
                    <a:pt x="0" y="43156"/>
                    <a:pt x="43156" y="0"/>
                    <a:pt x="96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0" name="타원 49"/>
            <p:cNvSpPr/>
            <p:nvPr/>
          </p:nvSpPr>
          <p:spPr>
            <a:xfrm>
              <a:off x="6413208" y="3827907"/>
              <a:ext cx="2004934" cy="192784"/>
            </a:xfrm>
            <a:custGeom>
              <a:avLst/>
              <a:gdLst/>
              <a:ahLst/>
              <a:cxnLst/>
              <a:rect l="l" t="t" r="r" b="b"/>
              <a:pathLst>
                <a:path w="2004934" h="192784">
                  <a:moveTo>
                    <a:pt x="1908542" y="0"/>
                  </a:moveTo>
                  <a:cubicBezTo>
                    <a:pt x="1961778" y="0"/>
                    <a:pt x="2004934" y="43156"/>
                    <a:pt x="2004934" y="96392"/>
                  </a:cubicBezTo>
                  <a:cubicBezTo>
                    <a:pt x="2004934" y="149628"/>
                    <a:pt x="1961778" y="192784"/>
                    <a:pt x="1908542" y="192784"/>
                  </a:cubicBezTo>
                  <a:cubicBezTo>
                    <a:pt x="1875757" y="192784"/>
                    <a:pt x="1846794" y="176416"/>
                    <a:pt x="1830836" y="150392"/>
                  </a:cubicBezTo>
                  <a:lnTo>
                    <a:pt x="0" y="150392"/>
                  </a:lnTo>
                  <a:lnTo>
                    <a:pt x="0" y="42392"/>
                  </a:lnTo>
                  <a:lnTo>
                    <a:pt x="1830836" y="42392"/>
                  </a:lnTo>
                  <a:cubicBezTo>
                    <a:pt x="1846794" y="16368"/>
                    <a:pt x="1875757" y="0"/>
                    <a:pt x="1908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4" name="Rectangle 3"/>
          <p:cNvSpPr/>
          <p:nvPr/>
        </p:nvSpPr>
        <p:spPr>
          <a:xfrm>
            <a:off x="627892" y="222887"/>
            <a:ext cx="726863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tabLst>
                <a:tab pos="133350" algn="l"/>
                <a:tab pos="602456" algn="l"/>
              </a:tabLst>
              <a:defRPr/>
            </a:pPr>
            <a:r>
              <a:rPr lang="en-US" altLang="ko-KR" sz="3600" b="1" dirty="0">
                <a:solidFill>
                  <a:srgbClr val="00542C"/>
                </a:solidFill>
                <a:effectLst>
                  <a:outerShdw dist="50800" dir="2700000" algn="tl">
                    <a:srgbClr val="000000">
                      <a:alpha val="28000"/>
                    </a:srgbClr>
                  </a:outerShdw>
                </a:effectLst>
                <a:latin typeface="Tahoma" panose="020B0604030504040204" pitchFamily="34" charset="0"/>
                <a:ea typeface="Adobe Fan Heiti Std B" pitchFamily="34" charset="-128"/>
                <a:cs typeface="Tahoma" panose="020B0604030504040204" pitchFamily="34" charset="0"/>
              </a:rPr>
              <a:t>Sustainable Food Management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52400" y="1409649"/>
            <a:ext cx="8839200" cy="5225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S-3027 Passed in July 2017:</a:t>
            </a: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New Jersey Food Waste Reduction Act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 Goal to Reduce Food Waste by 50%  by 2030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 DEP to Prepare an Implementation Plan in 1 Year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 Link: </a:t>
            </a: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3"/>
              </a:rPr>
              <a:t>https://www.njleg.state.nj.us/2016/Bills/AL17/136_.PDF</a:t>
            </a: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DEP Draft Food Waste Reduction Plan </a:t>
            </a: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Released in August of 2019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Sector Based Approach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Plan Being Finalized at this Time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Link </a:t>
            </a: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4"/>
              </a:rPr>
              <a:t>https://www.nj.gov/dep/dshw/food-waste/food_waste_plan_draft.pdf</a:t>
            </a: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Food Waste Recycling Act </a:t>
            </a: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Signed by Governor on 4/14/2020 as A2371/S865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 Disposal Ban Legislation First Developed through ANJR October 2014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 Many Versions over 5 ½ Years:  Version passed close to Original Scope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 Link: </a:t>
            </a: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5"/>
              </a:rPr>
              <a:t>https://www.njleg.state.nj.us/2020/Bills/A2500/2371_R2.PDF</a:t>
            </a: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Other Important </a:t>
            </a: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Food Reduction/Recycling </a:t>
            </a:r>
            <a:r>
              <a:rPr lang="en-US" alt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Developments: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 A4705 Passed in May ’19, Creates New Jersey Food Waste Task Force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DEP School Food Waste Guidelines (reduction, donation, recycling)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DEP Food Reduction Website:  </a:t>
            </a: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6"/>
              </a:rPr>
              <a:t>https://www.nj.gov/dep/dshw/food-waste/</a:t>
            </a: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549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1578" y="1281204"/>
            <a:ext cx="7707585" cy="192784"/>
            <a:chOff x="710557" y="3827907"/>
            <a:chExt cx="7707585" cy="192784"/>
          </a:xfrm>
        </p:grpSpPr>
        <p:sp>
          <p:nvSpPr>
            <p:cNvPr id="6" name="직사각형 5"/>
            <p:cNvSpPr/>
            <p:nvPr/>
          </p:nvSpPr>
          <p:spPr>
            <a:xfrm>
              <a:off x="2688402" y="3870299"/>
              <a:ext cx="1864791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550805" y="3870299"/>
              <a:ext cx="1864791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710557" y="3827907"/>
              <a:ext cx="1980233" cy="192784"/>
            </a:xfrm>
            <a:custGeom>
              <a:avLst/>
              <a:gdLst/>
              <a:ahLst/>
              <a:cxnLst/>
              <a:rect l="l" t="t" r="r" b="b"/>
              <a:pathLst>
                <a:path w="1980233" h="192784">
                  <a:moveTo>
                    <a:pt x="96392" y="0"/>
                  </a:moveTo>
                  <a:cubicBezTo>
                    <a:pt x="129178" y="0"/>
                    <a:pt x="158140" y="16368"/>
                    <a:pt x="174098" y="42392"/>
                  </a:cubicBezTo>
                  <a:lnTo>
                    <a:pt x="1980233" y="42392"/>
                  </a:lnTo>
                  <a:lnTo>
                    <a:pt x="1980233" y="150392"/>
                  </a:lnTo>
                  <a:lnTo>
                    <a:pt x="174098" y="150392"/>
                  </a:lnTo>
                  <a:cubicBezTo>
                    <a:pt x="158140" y="176416"/>
                    <a:pt x="129178" y="192784"/>
                    <a:pt x="96392" y="192784"/>
                  </a:cubicBezTo>
                  <a:cubicBezTo>
                    <a:pt x="43156" y="192784"/>
                    <a:pt x="0" y="149628"/>
                    <a:pt x="0" y="96392"/>
                  </a:cubicBezTo>
                  <a:cubicBezTo>
                    <a:pt x="0" y="43156"/>
                    <a:pt x="43156" y="0"/>
                    <a:pt x="96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/>
            <p:cNvSpPr/>
            <p:nvPr/>
          </p:nvSpPr>
          <p:spPr>
            <a:xfrm>
              <a:off x="6413208" y="3827907"/>
              <a:ext cx="2004934" cy="192784"/>
            </a:xfrm>
            <a:custGeom>
              <a:avLst/>
              <a:gdLst/>
              <a:ahLst/>
              <a:cxnLst/>
              <a:rect l="l" t="t" r="r" b="b"/>
              <a:pathLst>
                <a:path w="2004934" h="192784">
                  <a:moveTo>
                    <a:pt x="1908542" y="0"/>
                  </a:moveTo>
                  <a:cubicBezTo>
                    <a:pt x="1961778" y="0"/>
                    <a:pt x="2004934" y="43156"/>
                    <a:pt x="2004934" y="96392"/>
                  </a:cubicBezTo>
                  <a:cubicBezTo>
                    <a:pt x="2004934" y="149628"/>
                    <a:pt x="1961778" y="192784"/>
                    <a:pt x="1908542" y="192784"/>
                  </a:cubicBezTo>
                  <a:cubicBezTo>
                    <a:pt x="1875757" y="192784"/>
                    <a:pt x="1846794" y="176416"/>
                    <a:pt x="1830836" y="150392"/>
                  </a:cubicBezTo>
                  <a:lnTo>
                    <a:pt x="0" y="150392"/>
                  </a:lnTo>
                  <a:lnTo>
                    <a:pt x="0" y="42392"/>
                  </a:lnTo>
                  <a:lnTo>
                    <a:pt x="1830836" y="42392"/>
                  </a:lnTo>
                  <a:cubicBezTo>
                    <a:pt x="1846794" y="16368"/>
                    <a:pt x="1875757" y="0"/>
                    <a:pt x="1908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300404" y="247075"/>
            <a:ext cx="7933893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r>
              <a:rPr lang="en-US" altLang="ko-KR" sz="3400" b="1" dirty="0">
                <a:solidFill>
                  <a:srgbClr val="00542C"/>
                </a:solidFill>
                <a:effectLst>
                  <a:outerShdw dist="50800" dir="2700000" algn="tl">
                    <a:srgbClr val="000000">
                      <a:alpha val="28000"/>
                    </a:srgbClr>
                  </a:outerShdw>
                </a:effectLst>
                <a:latin typeface="Tahoma" panose="020B0604030504040204" pitchFamily="34" charset="0"/>
                <a:ea typeface="Adobe Fan Heiti Std B" pitchFamily="34" charset="-128"/>
                <a:cs typeface="Tahoma" panose="020B0604030504040204" pitchFamily="34" charset="0"/>
              </a:rPr>
              <a:t>What’s Left in the Can After 30 Years of Mandatory Recycling?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04" y="1872796"/>
            <a:ext cx="8458200" cy="3802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49924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82026" y="982811"/>
            <a:ext cx="5780689" cy="144588"/>
            <a:chOff x="710557" y="3827907"/>
            <a:chExt cx="7707585" cy="192784"/>
          </a:xfrm>
        </p:grpSpPr>
        <p:sp>
          <p:nvSpPr>
            <p:cNvPr id="6" name="직사각형 5"/>
            <p:cNvSpPr/>
            <p:nvPr/>
          </p:nvSpPr>
          <p:spPr>
            <a:xfrm>
              <a:off x="2688402" y="3870299"/>
              <a:ext cx="1864791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550805" y="3870299"/>
              <a:ext cx="1864791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" name="타원 4"/>
            <p:cNvSpPr/>
            <p:nvPr/>
          </p:nvSpPr>
          <p:spPr>
            <a:xfrm>
              <a:off x="710557" y="3827907"/>
              <a:ext cx="1980233" cy="192784"/>
            </a:xfrm>
            <a:custGeom>
              <a:avLst/>
              <a:gdLst/>
              <a:ahLst/>
              <a:cxnLst/>
              <a:rect l="l" t="t" r="r" b="b"/>
              <a:pathLst>
                <a:path w="1980233" h="192784">
                  <a:moveTo>
                    <a:pt x="96392" y="0"/>
                  </a:moveTo>
                  <a:cubicBezTo>
                    <a:pt x="129178" y="0"/>
                    <a:pt x="158140" y="16368"/>
                    <a:pt x="174098" y="42392"/>
                  </a:cubicBezTo>
                  <a:lnTo>
                    <a:pt x="1980233" y="42392"/>
                  </a:lnTo>
                  <a:lnTo>
                    <a:pt x="1980233" y="150392"/>
                  </a:lnTo>
                  <a:lnTo>
                    <a:pt x="174098" y="150392"/>
                  </a:lnTo>
                  <a:cubicBezTo>
                    <a:pt x="158140" y="176416"/>
                    <a:pt x="129178" y="192784"/>
                    <a:pt x="96392" y="192784"/>
                  </a:cubicBezTo>
                  <a:cubicBezTo>
                    <a:pt x="43156" y="192784"/>
                    <a:pt x="0" y="149628"/>
                    <a:pt x="0" y="96392"/>
                  </a:cubicBezTo>
                  <a:cubicBezTo>
                    <a:pt x="0" y="43156"/>
                    <a:pt x="43156" y="0"/>
                    <a:pt x="96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0" name="타원 49"/>
            <p:cNvSpPr/>
            <p:nvPr/>
          </p:nvSpPr>
          <p:spPr>
            <a:xfrm>
              <a:off x="6413208" y="3827907"/>
              <a:ext cx="2004934" cy="192784"/>
            </a:xfrm>
            <a:custGeom>
              <a:avLst/>
              <a:gdLst/>
              <a:ahLst/>
              <a:cxnLst/>
              <a:rect l="l" t="t" r="r" b="b"/>
              <a:pathLst>
                <a:path w="2004934" h="192784">
                  <a:moveTo>
                    <a:pt x="1908542" y="0"/>
                  </a:moveTo>
                  <a:cubicBezTo>
                    <a:pt x="1961778" y="0"/>
                    <a:pt x="2004934" y="43156"/>
                    <a:pt x="2004934" y="96392"/>
                  </a:cubicBezTo>
                  <a:cubicBezTo>
                    <a:pt x="2004934" y="149628"/>
                    <a:pt x="1961778" y="192784"/>
                    <a:pt x="1908542" y="192784"/>
                  </a:cubicBezTo>
                  <a:cubicBezTo>
                    <a:pt x="1875757" y="192784"/>
                    <a:pt x="1846794" y="176416"/>
                    <a:pt x="1830836" y="150392"/>
                  </a:cubicBezTo>
                  <a:lnTo>
                    <a:pt x="0" y="150392"/>
                  </a:lnTo>
                  <a:lnTo>
                    <a:pt x="0" y="42392"/>
                  </a:lnTo>
                  <a:lnTo>
                    <a:pt x="1830836" y="42392"/>
                  </a:lnTo>
                  <a:cubicBezTo>
                    <a:pt x="1846794" y="16368"/>
                    <a:pt x="1875757" y="0"/>
                    <a:pt x="1908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4" name="Rectangle 3"/>
          <p:cNvSpPr/>
          <p:nvPr/>
        </p:nvSpPr>
        <p:spPr>
          <a:xfrm>
            <a:off x="971304" y="254218"/>
            <a:ext cx="66021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tabLst>
                <a:tab pos="133350" algn="l"/>
                <a:tab pos="602456" algn="l"/>
              </a:tabLst>
              <a:defRPr/>
            </a:pPr>
            <a:r>
              <a:rPr lang="en-US" altLang="ko-KR" sz="3600" b="1" dirty="0">
                <a:solidFill>
                  <a:srgbClr val="00542C"/>
                </a:solidFill>
                <a:effectLst>
                  <a:outerShdw dist="50800" dir="2700000" algn="tl">
                    <a:srgbClr val="000000">
                      <a:alpha val="28000"/>
                    </a:srgbClr>
                  </a:outerShdw>
                </a:effectLst>
                <a:latin typeface="Tahoma" panose="020B0604030504040204" pitchFamily="34" charset="0"/>
                <a:ea typeface="Adobe Fan Heiti Std B" pitchFamily="34" charset="-128"/>
                <a:cs typeface="Tahoma" panose="020B0604030504040204" pitchFamily="34" charset="0"/>
              </a:rPr>
              <a:t>A2371/S865 Overview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0500" y="1296855"/>
            <a:ext cx="8763000" cy="53069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ANJR Modeled Draft off of Connecticut Legislation 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New England States Are 5 Years or More Ahead of us:  CT, MA, VT, RI, NYC   and Philly 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Disposal Ban Becomes Effective In October of 2021 – Who’s In? 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Large generators (52 Tons Per Year – a Ton Per Week)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Facility Available within 25 road miles of a food waste facility 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Can’t pay More than 10% of Transportation and Disposal </a:t>
            </a: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 has to:</a:t>
            </a:r>
          </a:p>
          <a:p>
            <a:pPr marL="45720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Adopt any Needed Rules and Regulations</a:t>
            </a:r>
          </a:p>
          <a:p>
            <a:pPr marL="45720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Outline Recordkeeping &amp; Reporting Obligations of Generators</a:t>
            </a:r>
          </a:p>
          <a:p>
            <a:pPr marL="45720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Provide Guidelines on Calculating Generation</a:t>
            </a:r>
          </a:p>
          <a:p>
            <a:pPr marL="45720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List Food Waste Products to Recycle and Operating Standards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Development Council Created -  Year to Report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Procurement Requirements for State Agencies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Cent Host Community Benefit Authorized </a:t>
            </a:r>
          </a:p>
          <a:p>
            <a:pPr marL="4572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>
              <a:spcBef>
                <a:spcPct val="0"/>
              </a:spcBef>
            </a:pPr>
            <a:endParaRPr lang="en-US" alt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9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82026" y="930574"/>
            <a:ext cx="5780689" cy="144588"/>
            <a:chOff x="710557" y="3827907"/>
            <a:chExt cx="7707585" cy="192784"/>
          </a:xfrm>
        </p:grpSpPr>
        <p:sp>
          <p:nvSpPr>
            <p:cNvPr id="6" name="직사각형 5"/>
            <p:cNvSpPr/>
            <p:nvPr/>
          </p:nvSpPr>
          <p:spPr>
            <a:xfrm>
              <a:off x="2688402" y="3870299"/>
              <a:ext cx="1864791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550805" y="3870299"/>
              <a:ext cx="1864791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" name="타원 4"/>
            <p:cNvSpPr/>
            <p:nvPr/>
          </p:nvSpPr>
          <p:spPr>
            <a:xfrm>
              <a:off x="710557" y="3827907"/>
              <a:ext cx="1980233" cy="192784"/>
            </a:xfrm>
            <a:custGeom>
              <a:avLst/>
              <a:gdLst/>
              <a:ahLst/>
              <a:cxnLst/>
              <a:rect l="l" t="t" r="r" b="b"/>
              <a:pathLst>
                <a:path w="1980233" h="192784">
                  <a:moveTo>
                    <a:pt x="96392" y="0"/>
                  </a:moveTo>
                  <a:cubicBezTo>
                    <a:pt x="129178" y="0"/>
                    <a:pt x="158140" y="16368"/>
                    <a:pt x="174098" y="42392"/>
                  </a:cubicBezTo>
                  <a:lnTo>
                    <a:pt x="1980233" y="42392"/>
                  </a:lnTo>
                  <a:lnTo>
                    <a:pt x="1980233" y="150392"/>
                  </a:lnTo>
                  <a:lnTo>
                    <a:pt x="174098" y="150392"/>
                  </a:lnTo>
                  <a:cubicBezTo>
                    <a:pt x="158140" y="176416"/>
                    <a:pt x="129178" y="192784"/>
                    <a:pt x="96392" y="192784"/>
                  </a:cubicBezTo>
                  <a:cubicBezTo>
                    <a:pt x="43156" y="192784"/>
                    <a:pt x="0" y="149628"/>
                    <a:pt x="0" y="96392"/>
                  </a:cubicBezTo>
                  <a:cubicBezTo>
                    <a:pt x="0" y="43156"/>
                    <a:pt x="43156" y="0"/>
                    <a:pt x="96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0" name="타원 49"/>
            <p:cNvSpPr/>
            <p:nvPr/>
          </p:nvSpPr>
          <p:spPr>
            <a:xfrm>
              <a:off x="6413208" y="3827907"/>
              <a:ext cx="2004934" cy="192784"/>
            </a:xfrm>
            <a:custGeom>
              <a:avLst/>
              <a:gdLst/>
              <a:ahLst/>
              <a:cxnLst/>
              <a:rect l="l" t="t" r="r" b="b"/>
              <a:pathLst>
                <a:path w="2004934" h="192784">
                  <a:moveTo>
                    <a:pt x="1908542" y="0"/>
                  </a:moveTo>
                  <a:cubicBezTo>
                    <a:pt x="1961778" y="0"/>
                    <a:pt x="2004934" y="43156"/>
                    <a:pt x="2004934" y="96392"/>
                  </a:cubicBezTo>
                  <a:cubicBezTo>
                    <a:pt x="2004934" y="149628"/>
                    <a:pt x="1961778" y="192784"/>
                    <a:pt x="1908542" y="192784"/>
                  </a:cubicBezTo>
                  <a:cubicBezTo>
                    <a:pt x="1875757" y="192784"/>
                    <a:pt x="1846794" y="176416"/>
                    <a:pt x="1830836" y="150392"/>
                  </a:cubicBezTo>
                  <a:lnTo>
                    <a:pt x="0" y="150392"/>
                  </a:lnTo>
                  <a:lnTo>
                    <a:pt x="0" y="42392"/>
                  </a:lnTo>
                  <a:lnTo>
                    <a:pt x="1830836" y="42392"/>
                  </a:lnTo>
                  <a:cubicBezTo>
                    <a:pt x="1846794" y="16368"/>
                    <a:pt x="1875757" y="0"/>
                    <a:pt x="1908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4" name="Rectangle 3"/>
          <p:cNvSpPr/>
          <p:nvPr/>
        </p:nvSpPr>
        <p:spPr>
          <a:xfrm>
            <a:off x="971304" y="254218"/>
            <a:ext cx="66021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tabLst>
                <a:tab pos="133350" algn="l"/>
                <a:tab pos="602456" algn="l"/>
              </a:tabLst>
              <a:defRPr/>
            </a:pPr>
            <a:r>
              <a:rPr lang="en-US" altLang="ko-KR" sz="3600" b="1" dirty="0">
                <a:solidFill>
                  <a:srgbClr val="00542C"/>
                </a:solidFill>
                <a:effectLst>
                  <a:outerShdw dist="50800" dir="2700000" algn="tl">
                    <a:srgbClr val="000000">
                      <a:alpha val="28000"/>
                    </a:srgbClr>
                  </a:outerShdw>
                </a:effectLst>
                <a:latin typeface="Tahoma" panose="020B0604030504040204" pitchFamily="34" charset="0"/>
                <a:ea typeface="Adobe Fan Heiti Std B" pitchFamily="34" charset="-128"/>
                <a:cs typeface="Tahoma" panose="020B0604030504040204" pitchFamily="34" charset="0"/>
              </a:rPr>
              <a:t>Who Generates the Food?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0500" y="1002868"/>
            <a:ext cx="8763000" cy="56265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Composition Estimate From NRDC: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- 43% Residential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- 26% Restaurants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- 14% Retail Supermarkets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 9% Institutions (Hospitals, Prisons, Schools)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 8% Food Manufacturers &amp; Processors </a:t>
            </a:r>
          </a:p>
          <a:p>
            <a:pPr>
              <a:spcBef>
                <a:spcPct val="0"/>
              </a:spcBef>
            </a:pPr>
            <a:r>
              <a:rPr lang="en-US" alt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Old DEP Generator Report </a:t>
            </a: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 October 2014:  Who’s Covered?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- 495 Grocery Stores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 421 Restaurants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 53 Hospitals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 12 </a:t>
            </a:r>
            <a:r>
              <a:rPr lang="en-US" alt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Heathcare</a:t>
            </a: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Facilities (Nursing Homes)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 45 Colleges &amp; Universities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 23 Correctional Facilities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 893 Food Manufacturers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 761 Food Wholesalers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 130 Event Venues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 61 Hotels &amp; Motels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 51 Resorts and Casinos  </a:t>
            </a:r>
          </a:p>
          <a:p>
            <a:pPr>
              <a:spcBef>
                <a:spcPct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>
              <a:spcBef>
                <a:spcPct val="0"/>
              </a:spcBef>
            </a:pPr>
            <a:endParaRPr lang="en-US" alt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8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82026" y="930574"/>
            <a:ext cx="5780689" cy="144588"/>
            <a:chOff x="710557" y="3827907"/>
            <a:chExt cx="7707585" cy="192784"/>
          </a:xfrm>
        </p:grpSpPr>
        <p:sp>
          <p:nvSpPr>
            <p:cNvPr id="6" name="직사각형 5"/>
            <p:cNvSpPr/>
            <p:nvPr/>
          </p:nvSpPr>
          <p:spPr>
            <a:xfrm>
              <a:off x="2688402" y="3870299"/>
              <a:ext cx="1864791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550805" y="3870299"/>
              <a:ext cx="1864791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" name="타원 4"/>
            <p:cNvSpPr/>
            <p:nvPr/>
          </p:nvSpPr>
          <p:spPr>
            <a:xfrm>
              <a:off x="710557" y="3827907"/>
              <a:ext cx="1980233" cy="192784"/>
            </a:xfrm>
            <a:custGeom>
              <a:avLst/>
              <a:gdLst/>
              <a:ahLst/>
              <a:cxnLst/>
              <a:rect l="l" t="t" r="r" b="b"/>
              <a:pathLst>
                <a:path w="1980233" h="192784">
                  <a:moveTo>
                    <a:pt x="96392" y="0"/>
                  </a:moveTo>
                  <a:cubicBezTo>
                    <a:pt x="129178" y="0"/>
                    <a:pt x="158140" y="16368"/>
                    <a:pt x="174098" y="42392"/>
                  </a:cubicBezTo>
                  <a:lnTo>
                    <a:pt x="1980233" y="42392"/>
                  </a:lnTo>
                  <a:lnTo>
                    <a:pt x="1980233" y="150392"/>
                  </a:lnTo>
                  <a:lnTo>
                    <a:pt x="174098" y="150392"/>
                  </a:lnTo>
                  <a:cubicBezTo>
                    <a:pt x="158140" y="176416"/>
                    <a:pt x="129178" y="192784"/>
                    <a:pt x="96392" y="192784"/>
                  </a:cubicBezTo>
                  <a:cubicBezTo>
                    <a:pt x="43156" y="192784"/>
                    <a:pt x="0" y="149628"/>
                    <a:pt x="0" y="96392"/>
                  </a:cubicBezTo>
                  <a:cubicBezTo>
                    <a:pt x="0" y="43156"/>
                    <a:pt x="43156" y="0"/>
                    <a:pt x="96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0" name="타원 49"/>
            <p:cNvSpPr/>
            <p:nvPr/>
          </p:nvSpPr>
          <p:spPr>
            <a:xfrm>
              <a:off x="6413208" y="3827907"/>
              <a:ext cx="2004934" cy="192784"/>
            </a:xfrm>
            <a:custGeom>
              <a:avLst/>
              <a:gdLst/>
              <a:ahLst/>
              <a:cxnLst/>
              <a:rect l="l" t="t" r="r" b="b"/>
              <a:pathLst>
                <a:path w="2004934" h="192784">
                  <a:moveTo>
                    <a:pt x="1908542" y="0"/>
                  </a:moveTo>
                  <a:cubicBezTo>
                    <a:pt x="1961778" y="0"/>
                    <a:pt x="2004934" y="43156"/>
                    <a:pt x="2004934" y="96392"/>
                  </a:cubicBezTo>
                  <a:cubicBezTo>
                    <a:pt x="2004934" y="149628"/>
                    <a:pt x="1961778" y="192784"/>
                    <a:pt x="1908542" y="192784"/>
                  </a:cubicBezTo>
                  <a:cubicBezTo>
                    <a:pt x="1875757" y="192784"/>
                    <a:pt x="1846794" y="176416"/>
                    <a:pt x="1830836" y="150392"/>
                  </a:cubicBezTo>
                  <a:lnTo>
                    <a:pt x="0" y="150392"/>
                  </a:lnTo>
                  <a:lnTo>
                    <a:pt x="0" y="42392"/>
                  </a:lnTo>
                  <a:lnTo>
                    <a:pt x="1830836" y="42392"/>
                  </a:lnTo>
                  <a:cubicBezTo>
                    <a:pt x="1846794" y="16368"/>
                    <a:pt x="1875757" y="0"/>
                    <a:pt x="1908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4" name="Rectangle 3"/>
          <p:cNvSpPr/>
          <p:nvPr/>
        </p:nvSpPr>
        <p:spPr>
          <a:xfrm>
            <a:off x="971304" y="254218"/>
            <a:ext cx="66021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tabLst>
                <a:tab pos="133350" algn="l"/>
                <a:tab pos="602456" algn="l"/>
              </a:tabLst>
              <a:defRPr/>
            </a:pPr>
            <a:r>
              <a:rPr lang="en-US" altLang="ko-KR" sz="3600" b="1" dirty="0">
                <a:solidFill>
                  <a:srgbClr val="00542C"/>
                </a:solidFill>
                <a:effectLst>
                  <a:outerShdw dist="50800" dir="2700000" algn="tl">
                    <a:srgbClr val="000000">
                      <a:alpha val="28000"/>
                    </a:srgbClr>
                  </a:outerShdw>
                </a:effectLst>
                <a:latin typeface="Tahoma" panose="020B0604030504040204" pitchFamily="34" charset="0"/>
                <a:ea typeface="Adobe Fan Heiti Std B" pitchFamily="34" charset="-128"/>
                <a:cs typeface="Tahoma" panose="020B0604030504040204" pitchFamily="34" charset="0"/>
              </a:rPr>
              <a:t>Other Stuff Happening!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0500" y="1002868"/>
            <a:ext cx="8763000" cy="56265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Community Gardens Petition For Rulemaking to NJDEP</a:t>
            </a:r>
          </a:p>
          <a:p>
            <a:pPr>
              <a:spcBef>
                <a:spcPct val="0"/>
              </a:spcBef>
            </a:pPr>
            <a:r>
              <a:rPr lang="en-US" alt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DEP Research Dollars </a:t>
            </a: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Under Recycling Enhancement Act: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Projects Awarded: 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https://www.state.nj.us/dep/dshw/recycling/summary_of_approved_2019_awardees.pdf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 Sustainable Jersey Project for Schools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</a:t>
            </a: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 – 12 Reduction Best Practices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Model Food Waste Diversion &amp; Composting Guidance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Fund 3 Pilot Studies (like Chatham Borough)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- Develop Comprehensive Toolkit</a:t>
            </a:r>
          </a:p>
          <a:p>
            <a:pPr>
              <a:spcBef>
                <a:spcPct val="0"/>
              </a:spcBef>
            </a:pPr>
            <a:r>
              <a:rPr lang="en-US" alt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Current Food Waste Recycling Infrastructure: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 Trenton Biogas (100,000 TPY or 450 TPD Capacity)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 Waste Management and RVSA Project (130,0000 TPY or 500 TPD)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 Organic Division Permitted – Never Built (60,000 TPY or 200 TPD)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 Kean Digester (For Solutions Company)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 Princeton University Digester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-  Ag Choice Facility in Andover, Sussex County  </a:t>
            </a:r>
          </a:p>
          <a:p>
            <a:pPr>
              <a:spcBef>
                <a:spcPct val="0"/>
              </a:spcBef>
            </a:pPr>
            <a:r>
              <a:rPr lang="en-US" alt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Organics White Paper </a:t>
            </a: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New Jersey Climate Change Alliance, ANJR,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Composting Council and Sustainable Jersey   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>
              <a:spcBef>
                <a:spcPct val="0"/>
              </a:spcBef>
            </a:pPr>
            <a:endParaRPr lang="en-US" alt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86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1339</TotalTime>
  <Words>736</Words>
  <Application>Microsoft Office PowerPoint</Application>
  <PresentationFormat>On-screen Show (4:3)</PresentationFormat>
  <Paragraphs>85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굴림</vt:lpstr>
      <vt:lpstr>맑은 고딕</vt:lpstr>
      <vt:lpstr>Adobe Fan Heiti Std B</vt:lpstr>
      <vt:lpstr>Arial</vt:lpstr>
      <vt:lpstr>Calibri</vt:lpstr>
      <vt:lpstr>Tahoma</vt:lpstr>
      <vt:lpstr>Times New Roman</vt:lpstr>
      <vt:lpstr>Verdana</vt:lpstr>
      <vt:lpstr>Wingdings 2</vt:lpstr>
      <vt:lpstr>Wingdings 3</vt:lpstr>
      <vt:lpstr>Aspect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We Recycle</dc:title>
  <dc:creator>EBagarozza</dc:creator>
  <cp:lastModifiedBy>Gary Sondermeyer</cp:lastModifiedBy>
  <cp:revision>138</cp:revision>
  <dcterms:created xsi:type="dcterms:W3CDTF">2012-03-29T14:29:21Z</dcterms:created>
  <dcterms:modified xsi:type="dcterms:W3CDTF">2020-09-21T15:55:42Z</dcterms:modified>
</cp:coreProperties>
</file>